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84" r:id="rId10"/>
    <p:sldId id="28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8" r:id="rId19"/>
    <p:sldId id="27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0" r:id="rId28"/>
    <p:sldId id="283" r:id="rId2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1C03"/>
    <a:srgbClr val="6B33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A0F2BE-B363-4230-8D96-9CC4B963217E}" type="datetimeFigureOut">
              <a:rPr lang="tr-TR"/>
              <a:pPr>
                <a:defRPr/>
              </a:pPr>
              <a:t>30.08.2010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9157A4-E269-4AC8-AB87-672FB32FCE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63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AC0C18-8D3A-4F22-B1F2-706070F9169F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A1D369-5D07-4C10-ACC8-A850B1AA8FF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45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FC020-D35B-4FCB-8B4B-C4DBD0D7480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C34F3-866C-4AA3-9747-22FDEC2348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3B94D-C928-4EC3-8843-8A04CB3F9F8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121639-69CC-44B8-9CB9-D3836F1B944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2F6719-2E37-4B6C-A7C9-053ABCF0035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D84797-37D5-4C22-80C5-855999368C34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43FE6F-2D0F-4F38-80EE-1A700073A55D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493F79-E108-4C93-AD01-00A43A728FB6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B921E3-A6AB-44D6-9C9E-FF579EAF1A35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741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05470-882C-4EA3-8DAC-228E4DCBB662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217DC7-D408-4989-A13E-B0D02A61A60A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F7AE14-2A9E-4201-907E-4D7DE8D92F67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5C2D0C-446E-493C-8BDD-A64589096B3E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8FA3AE-4FDB-4F4B-B83F-40496EA516E2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26C4CF-4D03-42D5-AF09-AEFC3EDFB47C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43AB3-DCF1-4601-BA32-B032A8928CD0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EB4BA8-F22A-4BF0-A5A1-B991BCFB077F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38A7A1-A070-4959-8DE7-86546E8925F8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5A4925-001D-4981-8B88-F4443B170C09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843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82109C-F99D-443F-86CB-C761DC6803A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FD9F57-FC91-4F13-8BC6-6ABC36418E4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FF7E78-BC67-4845-9E80-B10D1971F3E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A84E9B-6335-4C2B-B6B1-396821C2B40F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2EB58-E6A0-4A46-83E7-C703CBF959A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42436-5728-47F9-AD81-E37D9FF16266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3C1196-F7CA-4A87-AD6D-6CC36B04C7E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C7C1-0D94-4799-ABB1-4831C410DE91}" type="datetimeFigureOut">
              <a:rPr lang="tr-TR"/>
              <a:pPr>
                <a:defRPr/>
              </a:pPr>
              <a:t>30.08.2010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9778-10E5-4919-B914-DAAB7F2A41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65CE-0102-4338-ACF2-B18E6B7686D7}" type="datetimeFigureOut">
              <a:rPr lang="tr-TR"/>
              <a:pPr>
                <a:defRPr/>
              </a:pPr>
              <a:t>30.08.2010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57481-C170-4C1F-83B5-300C7D6C26F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806C-C79D-452B-B18C-F2C254897514}" type="datetimeFigureOut">
              <a:rPr lang="tr-TR"/>
              <a:pPr>
                <a:defRPr/>
              </a:pPr>
              <a:t>30.08.2010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B5AD-F358-4F08-BDD1-7FD46E23DD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9F523-63B6-4EB0-9E33-75024A583BE7}" type="datetimeFigureOut">
              <a:rPr lang="tr-TR"/>
              <a:pPr>
                <a:defRPr/>
              </a:pPr>
              <a:t>30.08.2010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A2B2-9F10-4E76-91F1-209147EFB4F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380E3-C499-40B4-A8CE-C0C9874876B8}" type="datetimeFigureOut">
              <a:rPr lang="tr-TR"/>
              <a:pPr>
                <a:defRPr/>
              </a:pPr>
              <a:t>30.08.2010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9333-01D0-4BA6-9BB7-87061499089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90F18-AAD9-4FBE-A419-DE8C4E6BA4B3}" type="datetimeFigureOut">
              <a:rPr lang="tr-TR"/>
              <a:pPr>
                <a:defRPr/>
              </a:pPr>
              <a:t>30.08.2010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CD21-A0B8-4465-90F3-3B77E8880F8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C474-AF63-46CC-A982-6AE90727B89C}" type="datetimeFigureOut">
              <a:rPr lang="tr-TR"/>
              <a:pPr>
                <a:defRPr/>
              </a:pPr>
              <a:t>30.08.2010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3EFB-BD0C-4C2D-9C75-21B19A4690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1304A-CD04-455B-A511-DAF0624167EF}" type="datetimeFigureOut">
              <a:rPr lang="tr-TR"/>
              <a:pPr>
                <a:defRPr/>
              </a:pPr>
              <a:t>30.08.2010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4FE8F-6188-49D2-90DC-C0A6647DE1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57DB-AC6C-4C03-8A98-E166D5DB6EFF}" type="datetimeFigureOut">
              <a:rPr lang="tr-TR"/>
              <a:pPr>
                <a:defRPr/>
              </a:pPr>
              <a:t>30.08.2010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CB8C0-4153-48DA-A857-B7D5327748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AAC8E-FC9A-40A5-A827-740B378F693B}" type="datetimeFigureOut">
              <a:rPr lang="tr-TR"/>
              <a:pPr>
                <a:defRPr/>
              </a:pPr>
              <a:t>30.08.2010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B9A5B-7C09-4E84-A862-B337B9AE3CB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35F69-52C3-4747-B08B-1A4BDFFFEA7F}" type="datetimeFigureOut">
              <a:rPr lang="tr-TR"/>
              <a:pPr>
                <a:defRPr/>
              </a:pPr>
              <a:t>30.08.2010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B4013-D5A9-4E47-B5DC-53A9C4BC85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8A2A57-066D-4760-8F6E-E67BDDF576BC}" type="datetimeFigureOut">
              <a:rPr lang="tr-TR"/>
              <a:pPr>
                <a:defRPr/>
              </a:pPr>
              <a:t>30.08.2010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46D9A6-A706-40C4-AADF-5A832044910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adder.org.tr/" TargetMode="External"/><Relationship Id="rId5" Type="http://schemas.openxmlformats.org/officeDocument/2006/relationships/image" Target="../media/image32.gif"/><Relationship Id="rId4" Type="http://schemas.openxmlformats.org/officeDocument/2006/relationships/hyperlink" Target="http://www.kadder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Resim" descr="Slayt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3 Dikdörtgen"/>
          <p:cNvSpPr>
            <a:spLocks noChangeArrowheads="1"/>
          </p:cNvSpPr>
          <p:nvPr/>
        </p:nvSpPr>
        <p:spPr bwMode="auto">
          <a:xfrm>
            <a:off x="1331913" y="0"/>
            <a:ext cx="68405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Felix Titling" pitchFamily="82" charset="0"/>
              </a:rPr>
              <a:t>What</a:t>
            </a:r>
            <a:r>
              <a:rPr lang="en-US" sz="4000" b="1">
                <a:solidFill>
                  <a:schemeClr val="bg1"/>
                </a:solidFill>
                <a:latin typeface="Felix Titling" pitchFamily="82" charset="0"/>
              </a:rPr>
              <a:t> Is </a:t>
            </a:r>
            <a:endParaRPr lang="tr-TR" sz="4000" b="1">
              <a:solidFill>
                <a:schemeClr val="bg1"/>
              </a:solidFill>
              <a:latin typeface="Felix Titling" pitchFamily="82" charset="0"/>
            </a:endParaRPr>
          </a:p>
          <a:p>
            <a:pPr algn="ctr"/>
            <a:r>
              <a:rPr lang="tr-TR" sz="4000" b="1">
                <a:solidFill>
                  <a:schemeClr val="bg1"/>
                </a:solidFill>
                <a:latin typeface="Felix Titling" pitchFamily="82" charset="0"/>
              </a:rPr>
              <a:t>             </a:t>
            </a:r>
            <a:r>
              <a:rPr lang="en-US" sz="4000" b="1">
                <a:solidFill>
                  <a:schemeClr val="bg1"/>
                </a:solidFill>
                <a:latin typeface="Felix Titling" pitchFamily="82" charset="0"/>
              </a:rPr>
              <a:t>The True Duty </a:t>
            </a:r>
            <a:endParaRPr lang="tr-TR" sz="4000" b="1">
              <a:solidFill>
                <a:schemeClr val="bg1"/>
              </a:solidFill>
              <a:latin typeface="Felix Titling" pitchFamily="82" charset="0"/>
            </a:endParaRPr>
          </a:p>
          <a:p>
            <a:pPr algn="ctr"/>
            <a:r>
              <a:rPr lang="tr-TR" sz="2400" b="1">
                <a:solidFill>
                  <a:schemeClr val="bg1"/>
                </a:solidFill>
                <a:latin typeface="Felix Titling" pitchFamily="82" charset="0"/>
              </a:rPr>
              <a:t>                          </a:t>
            </a:r>
            <a:r>
              <a:rPr lang="en-US" sz="2400" b="1">
                <a:solidFill>
                  <a:schemeClr val="bg1"/>
                </a:solidFill>
                <a:latin typeface="Felix Titling" pitchFamily="82" charset="0"/>
              </a:rPr>
              <a:t>Of</a:t>
            </a:r>
            <a:r>
              <a:rPr lang="en-US" sz="4000" b="1">
                <a:solidFill>
                  <a:schemeClr val="bg1"/>
                </a:solidFill>
                <a:latin typeface="Felix Titling" pitchFamily="82" charset="0"/>
              </a:rPr>
              <a:t> </a:t>
            </a:r>
            <a:endParaRPr lang="tr-TR" sz="4000" b="1">
              <a:solidFill>
                <a:schemeClr val="bg1"/>
              </a:solidFill>
              <a:latin typeface="Felix Titling" pitchFamily="82" charset="0"/>
            </a:endParaRPr>
          </a:p>
          <a:p>
            <a:pPr algn="ctr"/>
            <a:r>
              <a:rPr lang="tr-TR" sz="4400" b="1">
                <a:solidFill>
                  <a:schemeClr val="bg1"/>
                </a:solidFill>
                <a:latin typeface="Felix Titling" pitchFamily="82" charset="0"/>
              </a:rPr>
              <a:t>               </a:t>
            </a:r>
            <a:r>
              <a:rPr lang="en-US" sz="4400" b="1">
                <a:solidFill>
                  <a:schemeClr val="bg1"/>
                </a:solidFill>
                <a:latin typeface="Felix Titling" pitchFamily="82" charset="0"/>
              </a:rPr>
              <a:t>Man?</a:t>
            </a:r>
            <a:endParaRPr lang="tr-TR" sz="4400">
              <a:solidFill>
                <a:schemeClr val="bg1"/>
              </a:solidFill>
              <a:latin typeface="Felix Titling" pitchFamily="8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5 Resim" descr="File.ashx.jpg"/>
          <p:cNvPicPr>
            <a:picLocks noChangeAspect="1"/>
          </p:cNvPicPr>
          <p:nvPr/>
        </p:nvPicPr>
        <p:blipFill>
          <a:blip r:embed="rId3" cstate="print"/>
          <a:srcRect b="7933"/>
          <a:stretch>
            <a:fillRect/>
          </a:stretch>
        </p:blipFill>
        <p:spPr bwMode="auto">
          <a:xfrm>
            <a:off x="0" y="0"/>
            <a:ext cx="9128125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0" y="5553526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600" dirty="0">
                <a:latin typeface="Poor Richard" pitchFamily="18" charset="0"/>
              </a:rPr>
              <a:t>Most certainly, you understand in what kind of great danger the second soldier would be if he did not pay attention to his friend’s advice.</a:t>
            </a:r>
            <a:endParaRPr lang="tr-TR" sz="2600" dirty="0">
              <a:latin typeface="Poor Richard" pitchFamily="18" charset="0"/>
            </a:endParaRPr>
          </a:p>
          <a:p>
            <a:endParaRPr lang="en-US" sz="2600" dirty="0">
              <a:solidFill>
                <a:srgbClr val="7030A0"/>
              </a:solidFill>
              <a:latin typeface="Poor Richar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19353_271395803622_171633248622_4510576_397781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-603448"/>
            <a:ext cx="6048672" cy="7650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290" name="4 Resim" descr="Slayt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-387423"/>
            <a:ext cx="4896544" cy="75250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244" name="4 Dikdörtgen"/>
          <p:cNvSpPr>
            <a:spLocks noChangeArrowheads="1"/>
          </p:cNvSpPr>
          <p:nvPr/>
        </p:nvSpPr>
        <p:spPr bwMode="auto">
          <a:xfrm>
            <a:off x="179512" y="4065453"/>
            <a:ext cx="856895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That </a:t>
            </a:r>
            <a:r>
              <a:rPr lang="tr-TR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place</a:t>
            </a:r>
            <a:r>
              <a:rPr lang="tr-TR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of</a:t>
            </a:r>
            <a:r>
              <a:rPr lang="tr-TR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 </a:t>
            </a:r>
          </a:p>
          <a:p>
            <a:r>
              <a:rPr lang="tr-TR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</a:t>
            </a:r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</a:rPr>
              <a:t>war</a:t>
            </a:r>
            <a:r>
              <a:rPr lang="tr-TR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</a:t>
            </a:r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is</a:t>
            </a:r>
            <a:r>
              <a:rPr lang="tr-TR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T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his worldly life</a:t>
            </a:r>
            <a:endParaRPr lang="tr-TR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Poor Richard" pitchFamily="18" charset="0"/>
            </a:endParaRPr>
          </a:p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</a:t>
            </a:r>
            <a:r>
              <a:rPr lang="tr-TR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oor Richard" pitchFamily="18" charset="0"/>
              </a:rPr>
              <a:t> </a:t>
            </a:r>
            <a:endParaRPr lang="tr-TR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Poor Richard" pitchFamily="18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55774" y="116632"/>
            <a:ext cx="72726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O</a:t>
            </a:r>
            <a:r>
              <a:rPr lang="tr-TR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my</a:t>
            </a:r>
            <a:r>
              <a:rPr lang="tr-TR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lazy soul</a:t>
            </a:r>
            <a:r>
              <a:rPr lang="tr-TR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Fig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388" y="2564904"/>
            <a:ext cx="4655396" cy="4293096"/>
          </a:xfrm>
          <a:prstGeom prst="rect">
            <a:avLst/>
          </a:prstGeom>
        </p:spPr>
      </p:pic>
      <p:sp>
        <p:nvSpPr>
          <p:cNvPr id="11266" name="1 Dikdörtgen"/>
          <p:cNvSpPr>
            <a:spLocks noChangeArrowheads="1"/>
          </p:cNvSpPr>
          <p:nvPr/>
        </p:nvSpPr>
        <p:spPr bwMode="auto">
          <a:xfrm flipH="1">
            <a:off x="251520" y="332656"/>
            <a:ext cx="453650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</a:rPr>
              <a:t>That 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</a:rPr>
              <a:t>military </a:t>
            </a:r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</a:rPr>
              <a:t>unit </a:t>
            </a:r>
            <a:r>
              <a:rPr lang="tr-T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</a:rPr>
              <a:t>  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</a:rPr>
              <a:t>is </a:t>
            </a:r>
            <a:endParaRPr lang="tr-T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oor Richard" pitchFamily="18" charset="0"/>
            </a:endParaRPr>
          </a:p>
        </p:txBody>
      </p:sp>
      <p:sp>
        <p:nvSpPr>
          <p:cNvPr id="5" name="4 Dikdörtgen"/>
          <p:cNvSpPr>
            <a:spLocks noChangeArrowheads="1"/>
          </p:cNvSpPr>
          <p:nvPr/>
        </p:nvSpPr>
        <p:spPr bwMode="auto">
          <a:xfrm>
            <a:off x="4500563" y="4076700"/>
            <a:ext cx="42481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7200" dirty="0">
                <a:solidFill>
                  <a:srgbClr val="002060"/>
                </a:solidFill>
                <a:latin typeface="Poor Richard" pitchFamily="18" charset="0"/>
              </a:rPr>
              <a:t>human </a:t>
            </a:r>
            <a:r>
              <a:rPr lang="tr-TR" sz="7200" dirty="0">
                <a:solidFill>
                  <a:srgbClr val="002060"/>
                </a:solidFill>
                <a:latin typeface="Poor Richard" pitchFamily="18" charset="0"/>
              </a:rPr>
              <a:t>       </a:t>
            </a:r>
          </a:p>
          <a:p>
            <a:pPr>
              <a:defRPr/>
            </a:pPr>
            <a:r>
              <a:rPr lang="tr-TR" sz="7200" dirty="0">
                <a:solidFill>
                  <a:srgbClr val="002060"/>
                </a:solidFill>
                <a:latin typeface="Poor Richard" pitchFamily="18" charset="0"/>
              </a:rPr>
              <a:t>     </a:t>
            </a:r>
            <a:r>
              <a:rPr lang="en-US" sz="8800" dirty="0">
                <a:solidFill>
                  <a:srgbClr val="7030A0"/>
                </a:solidFill>
                <a:latin typeface="Poor Richard" pitchFamily="18" charset="0"/>
              </a:rPr>
              <a:t>s</a:t>
            </a:r>
            <a:r>
              <a:rPr lang="en-US" sz="8800" dirty="0">
                <a:solidFill>
                  <a:srgbClr val="FF0000"/>
                </a:solidFill>
                <a:latin typeface="Poor Richard" pitchFamily="18" charset="0"/>
              </a:rPr>
              <a:t>o</a:t>
            </a:r>
            <a:r>
              <a:rPr lang="en-US" sz="8800" dirty="0">
                <a:solidFill>
                  <a:srgbClr val="00B0F0"/>
                </a:solidFill>
                <a:latin typeface="Poor Richard" pitchFamily="18" charset="0"/>
              </a:rPr>
              <a:t>c</a:t>
            </a:r>
            <a:r>
              <a:rPr lang="en-US" sz="8800" dirty="0">
                <a:solidFill>
                  <a:srgbClr val="92D050"/>
                </a:solidFill>
                <a:latin typeface="Poor Richard" pitchFamily="18" charset="0"/>
              </a:rPr>
              <a:t>i</a:t>
            </a:r>
            <a:r>
              <a:rPr lang="en-US" sz="8800" dirty="0">
                <a:solidFill>
                  <a:srgbClr val="FFFF00"/>
                </a:solidFill>
                <a:latin typeface="Poor Richard" pitchFamily="18" charset="0"/>
              </a:rPr>
              <a:t>e</a:t>
            </a:r>
            <a:r>
              <a:rPr lang="en-US" sz="8800" dirty="0">
                <a:solidFill>
                  <a:schemeClr val="tx2">
                    <a:lumMod val="60000"/>
                    <a:lumOff val="40000"/>
                  </a:schemeClr>
                </a:solidFill>
                <a:latin typeface="Poor Richard" pitchFamily="18" charset="0"/>
              </a:rPr>
              <a:t>t</a:t>
            </a:r>
            <a:r>
              <a:rPr lang="en-US" sz="8800" dirty="0">
                <a:solidFill>
                  <a:srgbClr val="FFC000"/>
                </a:solidFill>
                <a:latin typeface="Poor Richard" pitchFamily="18" charset="0"/>
              </a:rPr>
              <a:t>y</a:t>
            </a:r>
            <a:endParaRPr lang="tr-TR" sz="8800" dirty="0">
              <a:solidFill>
                <a:srgbClr val="FFC000"/>
              </a:solidFill>
              <a:latin typeface="Poor Richard" pitchFamily="18" charset="0"/>
            </a:endParaRPr>
          </a:p>
        </p:txBody>
      </p:sp>
      <p:pic>
        <p:nvPicPr>
          <p:cNvPr id="13316" name="3 Resim" descr="Slayt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1056" y="-27384"/>
            <a:ext cx="524351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400"/>
                            </p:stCondLst>
                            <p:childTnLst>
                              <p:par>
                                <p:cTn id="1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4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3 Resim" descr="Slayt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06363"/>
            <a:ext cx="54356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One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of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two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soldiers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is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a </a:t>
            </a:r>
            <a:r>
              <a:rPr lang="tr-T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devout</a:t>
            </a:r>
            <a:r>
              <a:rPr lang="tr-T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 </a:t>
            </a:r>
            <a:r>
              <a:rPr lang="tr-TR" sz="3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man</a:t>
            </a:r>
            <a:r>
              <a:rPr lang="tr-T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who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knows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obligations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of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his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religion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performs </a:t>
            </a:r>
            <a:r>
              <a:rPr lang="tr-T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them,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 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struggles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with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his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own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soul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or Richard" pitchFamily="18" charset="0"/>
                <a:cs typeface="Times New Roman" pitchFamily="18" charset="0"/>
              </a:rPr>
              <a:t>Satan</a:t>
            </a:r>
            <a:endParaRPr lang="tr-TR" sz="2800" b="1" dirty="0">
              <a:solidFill>
                <a:schemeClr val="accent6">
                  <a:lumMod val="60000"/>
                  <a:lumOff val="40000"/>
                </a:schemeClr>
              </a:solidFill>
              <a:latin typeface="Poor Richard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tr-TR" sz="36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3 Resim" descr="Ciudad_Per..a_ask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4086" y="-171400"/>
            <a:ext cx="9690622" cy="5500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0" y="5229200"/>
            <a:ext cx="9144000" cy="181588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other </a:t>
            </a:r>
            <a:r>
              <a:rPr lang="tr-T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is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a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degenerate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wrongdoer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who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is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so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immersed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in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struggle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for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livelihood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that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he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even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accuses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True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Provider,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abandons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his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religious </a:t>
            </a:r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 Richard" pitchFamily="18" charset="0"/>
                <a:cs typeface="Times New Roman" pitchFamily="18" charset="0"/>
              </a:rPr>
              <a:t>obligations.</a:t>
            </a:r>
            <a:endParaRPr lang="tr-T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oor Richard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tr-TR" sz="20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3 Resim" descr="Slayt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 flipH="1">
            <a:off x="179388" y="280988"/>
            <a:ext cx="4105275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4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training </a:t>
            </a:r>
            <a:r>
              <a:rPr lang="tr-TR" sz="4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and</a:t>
            </a:r>
            <a:r>
              <a:rPr lang="tr-TR" sz="4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instruction is</a:t>
            </a:r>
            <a:r>
              <a:rPr lang="tr-TR" sz="4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 </a:t>
            </a:r>
            <a:r>
              <a:rPr lang="en-US" sz="60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prayer</a:t>
            </a:r>
            <a:r>
              <a:rPr lang="en-US" sz="4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4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4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    </a:t>
            </a:r>
            <a:r>
              <a:rPr lang="en-US" sz="60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worship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3 Resim" descr="Slayt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8313" y="-58738"/>
            <a:ext cx="6407150" cy="224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The</a:t>
            </a:r>
            <a:r>
              <a:rPr lang="tr-TR" sz="4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war</a:t>
            </a:r>
            <a:r>
              <a:rPr lang="tr-TR" sz="4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is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struggle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against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soul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its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desires,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and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against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Satan,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and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saving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the heart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spirit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from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eternal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hell.</a:t>
            </a:r>
            <a:endParaRPr lang="en-US" sz="2800">
              <a:solidFill>
                <a:schemeClr val="bg1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4 Resim" descr="Slayt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2124075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100">
                <a:latin typeface="Calibri" pitchFamily="34" charset="0"/>
                <a:cs typeface="Times New Roman" pitchFamily="18" charset="0"/>
              </a:rPr>
              <a:t>.</a:t>
            </a:r>
            <a:endParaRPr lang="en-US">
              <a:latin typeface="Calibri" pitchFamily="34" charset="0"/>
            </a:endParaRPr>
          </a:p>
        </p:txBody>
      </p:sp>
      <p:sp>
        <p:nvSpPr>
          <p:cNvPr id="16388" name="3 Dikdörtgen"/>
          <p:cNvSpPr>
            <a:spLocks noChangeArrowheads="1"/>
          </p:cNvSpPr>
          <p:nvPr/>
        </p:nvSpPr>
        <p:spPr bwMode="auto">
          <a:xfrm>
            <a:off x="2771775" y="981075"/>
            <a:ext cx="46799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Poor Richard" pitchFamily="18" charset="0"/>
                <a:cs typeface="Times New Roman" pitchFamily="18" charset="0"/>
              </a:rPr>
              <a:t>The first of the two duties is to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oor Richard" pitchFamily="18" charset="0"/>
                <a:cs typeface="Times New Roman" pitchFamily="18" charset="0"/>
              </a:rPr>
              <a:t>give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Poor Richard" pitchFamily="18" charset="0"/>
                <a:cs typeface="Times New Roman" pitchFamily="18" charset="0"/>
              </a:rPr>
              <a:t> and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oor Richard" pitchFamily="18" charset="0"/>
                <a:cs typeface="Times New Roman" pitchFamily="18" charset="0"/>
              </a:rPr>
              <a:t> maintain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Poor Richard" pitchFamily="18" charset="0"/>
                <a:cs typeface="Times New Roman" pitchFamily="18" charset="0"/>
              </a:rPr>
              <a:t>life with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Poor Richard" pitchFamily="18" charset="0"/>
                <a:cs typeface="Times New Roman" pitchFamily="18" charset="0"/>
              </a:rPr>
              <a:t> sustenance which 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  <a:latin typeface="Poor Richard" pitchFamily="18" charset="0"/>
                <a:cs typeface="Times New Roman" pitchFamily="18" charset="0"/>
              </a:rPr>
              <a:t>is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Poor Richard" pitchFamily="18" charset="0"/>
                <a:cs typeface="Times New Roman" pitchFamily="18" charset="0"/>
              </a:rPr>
              <a:t>the responsibility of God.</a:t>
            </a:r>
            <a:endParaRPr lang="tr-TR" sz="3200" dirty="0">
              <a:solidFill>
                <a:schemeClr val="tx2">
                  <a:lumMod val="50000"/>
                </a:schemeClr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3 Resim" descr="Slayt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1050" y="-9525"/>
            <a:ext cx="70929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The</a:t>
            </a:r>
            <a:r>
              <a:rPr lang="tr-TR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other </a:t>
            </a:r>
            <a:r>
              <a:rPr lang="tr-TR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is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to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worship</a:t>
            </a:r>
            <a:r>
              <a:rPr lang="tr-TR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and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supplicate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to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Giver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and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Sustainer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of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life.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It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is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to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trust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and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rely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on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Him.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This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duty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is </a:t>
            </a:r>
            <a:r>
              <a:rPr lang="tr-T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ours</a:t>
            </a:r>
            <a:r>
              <a:rPr lang="en-US" sz="1100" dirty="0">
                <a:solidFill>
                  <a:schemeClr val="accent6">
                    <a:lumMod val="40000"/>
                    <a:lumOff val="60000"/>
                  </a:schemeClr>
                </a:solidFill>
                <a:latin typeface="Poor Richard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3 Resim" descr="Slayt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Dikdörtgen"/>
          <p:cNvSpPr>
            <a:spLocks noChangeArrowheads="1"/>
          </p:cNvSpPr>
          <p:nvPr/>
        </p:nvSpPr>
        <p:spPr bwMode="auto">
          <a:xfrm>
            <a:off x="1258888" y="1484784"/>
            <a:ext cx="70580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Indeed, </a:t>
            </a:r>
            <a:r>
              <a:rPr lang="tr-TR" sz="4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whoever </a:t>
            </a:r>
            <a:r>
              <a:rPr lang="tr-TR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made and </a:t>
            </a:r>
            <a:r>
              <a:rPr lang="tr-TR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bestowed </a:t>
            </a:r>
            <a:r>
              <a:rPr lang="tr-TR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life</a:t>
            </a:r>
            <a:r>
              <a:rPr lang="tr-TR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is </a:t>
            </a:r>
            <a:r>
              <a:rPr lang="tr-TR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the</a:t>
            </a:r>
            <a:r>
              <a:rPr lang="tr-TR" sz="32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One </a:t>
            </a:r>
            <a:r>
              <a:rPr lang="tr-TR" sz="32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who</a:t>
            </a:r>
            <a:r>
              <a:rPr lang="tr-TR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maintains </a:t>
            </a:r>
            <a:r>
              <a:rPr lang="tr-TR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preserves </a:t>
            </a:r>
            <a:r>
              <a:rPr lang="tr-TR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it</a:t>
            </a:r>
            <a:r>
              <a:rPr lang="tr-TR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through sustenance. </a:t>
            </a:r>
            <a:r>
              <a:rPr lang="tr-TR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It</a:t>
            </a:r>
            <a:r>
              <a:rPr lang="tr-TR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cannot </a:t>
            </a:r>
            <a:r>
              <a:rPr lang="tr-TR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be </a:t>
            </a:r>
            <a:r>
              <a:rPr lang="tr-TR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Poor Richard" pitchFamily="18" charset="0"/>
                <a:cs typeface="Times New Roman" pitchFamily="18" charset="0"/>
              </a:rPr>
              <a:t>another</a:t>
            </a:r>
            <a:endParaRPr lang="tr-TR" sz="2800" dirty="0">
              <a:solidFill>
                <a:srgbClr val="00206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Resim" descr="Slay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3 Dikdörtgen"/>
          <p:cNvSpPr>
            <a:spLocks noChangeArrowheads="1"/>
          </p:cNvSpPr>
          <p:nvPr/>
        </p:nvSpPr>
        <p:spPr bwMode="auto">
          <a:xfrm>
            <a:off x="394270" y="1362248"/>
            <a:ext cx="42497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Onyx" pitchFamily="82" charset="0"/>
              </a:rPr>
              <a:t>This presentation was based </a:t>
            </a:r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Onyx" pitchFamily="82" charset="0"/>
              </a:rPr>
              <a:t>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Onyx" pitchFamily="82" charset="0"/>
              </a:rPr>
              <a:t>on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Onyx" pitchFamily="82" charset="0"/>
              </a:rPr>
              <a:t>the</a:t>
            </a:r>
            <a:endParaRPr lang="tr-TR" sz="3200" dirty="0" smtClean="0">
              <a:solidFill>
                <a:schemeClr val="bg2">
                  <a:lumMod val="10000"/>
                </a:schemeClr>
              </a:solidFill>
              <a:latin typeface="Onyx" pitchFamily="82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Onyx" pitchFamily="82" charset="0"/>
              </a:rPr>
              <a:t>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Onyx" pitchFamily="82" charset="0"/>
              </a:rPr>
              <a:t>F</a:t>
            </a:r>
            <a:r>
              <a:rPr lang="tr-TR" sz="3600" dirty="0" err="1">
                <a:solidFill>
                  <a:schemeClr val="bg2">
                    <a:lumMod val="10000"/>
                  </a:schemeClr>
                </a:solidFill>
                <a:latin typeface="Onyx" pitchFamily="82" charset="0"/>
              </a:rPr>
              <a:t>ifth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Onyx" pitchFamily="82" charset="0"/>
              </a:rPr>
              <a:t> Word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Onyx" pitchFamily="82" charset="0"/>
              </a:rPr>
              <a:t>;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Onyx" pitchFamily="82" charset="0"/>
              </a:rPr>
              <a:t>part of</a:t>
            </a:r>
            <a:r>
              <a:rPr lang="tr-TR" sz="3200" dirty="0">
                <a:solidFill>
                  <a:schemeClr val="bg2">
                    <a:lumMod val="10000"/>
                  </a:schemeClr>
                </a:solidFill>
                <a:latin typeface="Onyx" pitchFamily="82" charset="0"/>
              </a:rPr>
              <a:t> </a:t>
            </a:r>
          </a:p>
          <a:p>
            <a:pPr>
              <a:defRPr/>
            </a:pPr>
            <a:r>
              <a:rPr lang="tr-TR" sz="4400" dirty="0" smtClean="0">
                <a:solidFill>
                  <a:schemeClr val="bg2">
                    <a:lumMod val="10000"/>
                  </a:schemeClr>
                </a:solidFill>
                <a:latin typeface="Onyx" pitchFamily="82" charset="0"/>
              </a:rPr>
              <a:t>T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Onyx" pitchFamily="82" charset="0"/>
              </a:rPr>
              <a:t>he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Onyx" pitchFamily="82" charset="0"/>
              </a:rPr>
              <a:t>Risale-i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Onyx" pitchFamily="8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Onyx" pitchFamily="82" charset="0"/>
              </a:rPr>
              <a:t>Nur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Onyx" pitchFamily="82" charset="0"/>
              </a:rPr>
              <a:t> Collection</a:t>
            </a:r>
            <a:r>
              <a:rPr lang="tr-TR" sz="4400" dirty="0">
                <a:solidFill>
                  <a:schemeClr val="bg2">
                    <a:lumMod val="10000"/>
                  </a:schemeClr>
                </a:solidFill>
                <a:latin typeface="Onyx" pitchFamily="82" charset="0"/>
              </a:rPr>
              <a:t>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nyx" pitchFamily="82" charset="0"/>
                <a:ea typeface="Verdana" pitchFamily="34" charset="0"/>
                <a:cs typeface="Verdana" pitchFamily="34" charset="0"/>
              </a:rPr>
              <a:t>written by the late scholar</a:t>
            </a: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nyx" pitchFamily="82" charset="0"/>
                <a:ea typeface="Verdana" pitchFamily="34" charset="0"/>
                <a:cs typeface="Verdana" pitchFamily="34" charset="0"/>
              </a:rPr>
              <a:t> </a:t>
            </a:r>
            <a:endParaRPr lang="tr-TR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Onyx" pitchFamily="82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nyx" pitchFamily="82" charset="0"/>
              </a:rPr>
              <a:t>Bediüzzaman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nyx" pitchFamily="82" charset="0"/>
              </a:rPr>
              <a:t>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nyx" pitchFamily="82" charset="0"/>
              </a:rPr>
              <a:t>Said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nyx" pitchFamily="82" charset="0"/>
              </a:rPr>
              <a:t>Nursi</a:t>
            </a:r>
            <a:endParaRPr lang="tr-TR" sz="5400" dirty="0">
              <a:solidFill>
                <a:schemeClr val="tx1">
                  <a:lumMod val="85000"/>
                  <a:lumOff val="15000"/>
                </a:schemeClr>
              </a:solidFill>
              <a:latin typeface="Onyx" pitchFamily="82" charset="0"/>
            </a:endParaRPr>
          </a:p>
          <a:p>
            <a:pPr>
              <a:defRPr/>
            </a:pPr>
            <a:endParaRPr lang="tr-TR" sz="4400" dirty="0">
              <a:solidFill>
                <a:schemeClr val="bg2">
                  <a:lumMod val="10000"/>
                </a:schemeClr>
              </a:solidFill>
              <a:latin typeface="Onyx" pitchFamily="82" charset="0"/>
            </a:endParaRPr>
          </a:p>
          <a:p>
            <a:pPr>
              <a:defRPr/>
            </a:pPr>
            <a:endParaRPr lang="tr-TR" sz="4400" dirty="0">
              <a:solidFill>
                <a:schemeClr val="bg2">
                  <a:lumMod val="10000"/>
                </a:schemeClr>
              </a:solidFill>
              <a:latin typeface="Onyx" pitchFamily="8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3 Resim" descr="Slayt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252536" y="4221088"/>
            <a:ext cx="91440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So </a:t>
            </a:r>
            <a:r>
              <a:rPr lang="tr-TR" sz="36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someone</a:t>
            </a:r>
            <a:r>
              <a:rPr lang="tr-TR" sz="36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endParaRPr lang="tr-TR" sz="3600" b="1" dirty="0">
              <a:solidFill>
                <a:schemeClr val="bg1"/>
              </a:solidFill>
              <a:latin typeface="Poor Richard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who</a:t>
            </a:r>
            <a:r>
              <a:rPr lang="tr-TR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gives </a:t>
            </a:r>
            <a:r>
              <a:rPr lang="tr-TR" sz="36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up </a:t>
            </a:r>
            <a:r>
              <a:rPr lang="tr-TR" sz="36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performing </a:t>
            </a:r>
            <a:r>
              <a:rPr lang="tr-TR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prescribed </a:t>
            </a:r>
            <a:r>
              <a:rPr lang="tr-TR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prayers because</a:t>
            </a:r>
            <a:r>
              <a:rPr lang="tr-TR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of </a:t>
            </a:r>
            <a:r>
              <a:rPr lang="tr-TR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struggle </a:t>
            </a:r>
            <a:r>
              <a:rPr lang="tr-TR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for </a:t>
            </a:r>
            <a:r>
              <a:rPr lang="tr-TR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livelihood </a:t>
            </a:r>
            <a:r>
              <a:rPr lang="tr-TR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resembles </a:t>
            </a:r>
            <a:r>
              <a:rPr lang="tr-TR" sz="40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the</a:t>
            </a:r>
            <a:r>
              <a:rPr lang="tr-TR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soldier </a:t>
            </a:r>
            <a:r>
              <a:rPr lang="tr-TR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who </a:t>
            </a:r>
            <a:r>
              <a:rPr lang="en-US" sz="36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abandoned</a:t>
            </a:r>
            <a:r>
              <a:rPr lang="tr-TR" sz="36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his </a:t>
            </a:r>
            <a:r>
              <a:rPr lang="tr-TR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training</a:t>
            </a:r>
            <a:r>
              <a:rPr lang="tr-TR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and</a:t>
            </a:r>
            <a:r>
              <a:rPr lang="tr-TR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begged</a:t>
            </a:r>
            <a:r>
              <a:rPr lang="tr-TR" sz="36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in </a:t>
            </a:r>
            <a:r>
              <a:rPr lang="tr-TR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market. </a:t>
            </a:r>
            <a:endParaRPr lang="en-US" sz="2800" b="1" dirty="0">
              <a:solidFill>
                <a:schemeClr val="bg1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5 Resim" descr="Slayt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203575" y="457200"/>
            <a:ext cx="56165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S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eeking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ones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rations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from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kitchens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of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God’s mercy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after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performing the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prayers,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and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endParaRPr lang="tr-TR" sz="2800" dirty="0">
              <a:solidFill>
                <a:schemeClr val="accent6">
                  <a:lumMod val="75000"/>
                </a:schemeClr>
              </a:solidFill>
              <a:latin typeface="Poor Richar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not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burdening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others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is fine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and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proper. </a:t>
            </a:r>
            <a:endParaRPr lang="tr-TR" sz="2800" dirty="0">
              <a:solidFill>
                <a:schemeClr val="accent6">
                  <a:lumMod val="75000"/>
                </a:schemeClr>
              </a:solidFill>
              <a:latin typeface="Poor Richar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It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too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is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a </a:t>
            </a:r>
            <a:r>
              <a:rPr lang="tr-TR" sz="36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sort </a:t>
            </a:r>
            <a:r>
              <a:rPr lang="tr-TR" sz="36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of</a:t>
            </a:r>
            <a:r>
              <a:rPr lang="tr-TR" sz="36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worship.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3 Resim" descr="Slayt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95288" y="406400"/>
            <a:ext cx="72723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54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Furthermore</a:t>
            </a:r>
            <a:r>
              <a:rPr lang="en-US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, </a:t>
            </a:r>
            <a:r>
              <a:rPr lang="tr-TR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man’s </a:t>
            </a:r>
            <a:r>
              <a:rPr lang="tr-TR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nature </a:t>
            </a:r>
            <a:r>
              <a:rPr lang="tr-TR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spiritual faculties </a:t>
            </a:r>
            <a:r>
              <a:rPr lang="tr-TR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show</a:t>
            </a:r>
            <a:r>
              <a:rPr lang="tr-TR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that</a:t>
            </a:r>
            <a:r>
              <a:rPr lang="tr-TR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   </a:t>
            </a:r>
          </a:p>
          <a:p>
            <a:r>
              <a:rPr lang="tr-TR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     </a:t>
            </a:r>
            <a:r>
              <a:rPr lang="en-US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he</a:t>
            </a:r>
            <a:r>
              <a:rPr lang="tr-TR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has been </a:t>
            </a:r>
            <a:r>
              <a:rPr lang="en-US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created</a:t>
            </a:r>
            <a:r>
              <a:rPr lang="tr-TR" sz="40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80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for worship.</a:t>
            </a:r>
            <a:endParaRPr lang="en-US" sz="4800">
              <a:solidFill>
                <a:srgbClr val="0070C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4 Resim" descr="Slayt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4067944" y="4509120"/>
            <a:ext cx="5076056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In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terms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of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the 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and actions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that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are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necessary 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for 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the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life 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on </a:t>
            </a:r>
            <a:r>
              <a:rPr lang="tr-TR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Earth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,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he 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cannot compete 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with 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the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most 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8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smallest</a:t>
            </a:r>
            <a:r>
              <a:rPr lang="tr-TR" sz="2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sparrow.</a:t>
            </a:r>
            <a:endParaRPr lang="tr-TR" sz="36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 rot="21046931">
            <a:off x="-180528" y="915562"/>
            <a:ext cx="79565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isometricOffAxis1Right"/>
              <a:lightRig rig="threePt" dir="t"/>
            </a:scene3d>
          </a:bodyPr>
          <a:lstStyle/>
          <a:p>
            <a:pPr algn="just" eaLnBrk="0" hangingPunct="0"/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He is like the commander of the animals in terms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of knowledge, need, worship and supplication, which are necessary for spiritual life and the life in the hereafter.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3" name="4 Resim" descr="imageview.as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9914">
            <a:off x="883405" y="2355351"/>
            <a:ext cx="7756192" cy="4653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3 Resim" descr="523049447aulagifsyy31zq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2564904"/>
            <a:ext cx="525621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O my soul!</a:t>
            </a:r>
            <a:endParaRPr lang="tr-T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oor Richard" pitchFamily="18" charset="0"/>
            </a:endParaRPr>
          </a:p>
          <a:p>
            <a:pPr eaLnBrk="0" hangingPunct="0"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If you make 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the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life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of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this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world </a:t>
            </a:r>
            <a:r>
              <a:rPr lang="tr-TR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your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priority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and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work 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continuously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for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that, you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will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become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like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the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lowest </a:t>
            </a:r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sparrow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oor Richard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3 Resim" descr="Slayt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979712" y="1328201"/>
            <a:ext cx="6696744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If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you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aim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for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the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hereafter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make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this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life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the means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of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it,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you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will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be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like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a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commander </a:t>
            </a:r>
            <a:r>
              <a:rPr lang="tr-TR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of </a:t>
            </a:r>
            <a:r>
              <a:rPr lang="tr-TR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the animals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,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dear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servant</a:t>
            </a:r>
            <a:r>
              <a:rPr lang="tr-TR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of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 </a:t>
            </a:r>
            <a:r>
              <a:rPr lang="tr-TR" sz="2400" spc="1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God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Almighty,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n-US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and His </a:t>
            </a:r>
            <a:r>
              <a:rPr lang="tr-TR" sz="24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honored </a:t>
            </a:r>
            <a:r>
              <a:rPr lang="tr-TR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guest</a:t>
            </a:r>
            <a:endParaRPr lang="tr-TR" sz="4000" spc="1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Poor Richard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tr-TR" sz="1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3 Resim" descr="fork-in-the-road.jpg"/>
          <p:cNvPicPr>
            <a:picLocks noChangeAspect="1"/>
          </p:cNvPicPr>
          <p:nvPr/>
        </p:nvPicPr>
        <p:blipFill>
          <a:blip r:embed="rId3" cstate="print"/>
          <a:srcRect l="6796" t="3649" r="6410" b="3979"/>
          <a:stretch>
            <a:fillRect/>
          </a:stretch>
        </p:blipFill>
        <p:spPr bwMode="auto">
          <a:xfrm>
            <a:off x="76200" y="44624"/>
            <a:ext cx="8964488" cy="673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>
            <a:spLocks noChangeArrowheads="1"/>
          </p:cNvSpPr>
          <p:nvPr/>
        </p:nvSpPr>
        <p:spPr bwMode="auto">
          <a:xfrm>
            <a:off x="1547664" y="44624"/>
            <a:ext cx="61198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   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There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are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the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two </a:t>
            </a:r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ways </a:t>
            </a:r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open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to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you!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oor Richard" pitchFamily="18" charset="0"/>
            </a:endParaRPr>
          </a:p>
          <a:p>
            <a:pPr eaLnBrk="0" hangingPunct="0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You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can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choose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whichever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you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wish...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oor Richard" pitchFamily="18" charset="0"/>
            </a:endParaRPr>
          </a:p>
          <a:p>
            <a:pPr eaLnBrk="0" hangingPunct="0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So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ask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for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guidance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success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from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Most Compassionate 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of 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Compassionate... 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oor Richard" pitchFamily="18" charset="0"/>
            </a:endParaRPr>
          </a:p>
          <a:p>
            <a:pPr eaLnBrk="0" hangingPunct="0"/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8 Resim" descr="Slayt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 rot="21244061">
            <a:off x="362645" y="5003933"/>
            <a:ext cx="8207375" cy="495300"/>
          </a:xfrm>
          <a:prstGeom prst="rect">
            <a:avLst/>
          </a:prstGeom>
        </p:spPr>
        <p:txBody>
          <a:bodyPr wrap="none" fromWordArt="1">
            <a:prstTxWarp prst="textWave2">
              <a:avLst/>
            </a:prstTxWarp>
          </a:bodyPr>
          <a:lstStyle/>
          <a:p>
            <a:r>
              <a:rPr lang="tr-TR" sz="2800" kern="10" dirty="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2000" dir="5400000" algn="tl" rotWithShape="0">
                    <a:srgbClr val="000000">
                      <a:alpha val="29999"/>
                    </a:srgbClr>
                  </a:outerShdw>
                </a:effectLst>
                <a:latin typeface="Times New Roman"/>
                <a:cs typeface="Times New Roman"/>
              </a:rPr>
              <a:t>Intercultural Education and Friendship Association</a:t>
            </a:r>
          </a:p>
        </p:txBody>
      </p:sp>
      <p:sp>
        <p:nvSpPr>
          <p:cNvPr id="5" name="WordArt 13">
            <a:hlinkClick r:id="rId4"/>
          </p:cNvPr>
          <p:cNvSpPr>
            <a:spLocks noChangeArrowheads="1" noChangeShapeType="1" noTextEdit="1"/>
          </p:cNvSpPr>
          <p:nvPr/>
        </p:nvSpPr>
        <p:spPr bwMode="auto">
          <a:xfrm rot="21244061">
            <a:off x="5642622" y="5324942"/>
            <a:ext cx="2952750" cy="328613"/>
          </a:xfrm>
          <a:prstGeom prst="rect">
            <a:avLst/>
          </a:prstGeom>
        </p:spPr>
        <p:txBody>
          <a:bodyPr wrap="none" fromWordArt="1">
            <a:prstTxWarp prst="textWave2">
              <a:avLst/>
            </a:prstTxWarp>
          </a:bodyPr>
          <a:lstStyle/>
          <a:p>
            <a:r>
              <a:rPr lang="tr-TR" kern="10" dirty="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2000" dir="5400000" algn="tl" rotWithShape="0">
                    <a:srgbClr val="000000">
                      <a:alpha val="29999"/>
                    </a:srgbClr>
                  </a:outerShdw>
                </a:effectLst>
                <a:latin typeface="Times New Roman"/>
                <a:cs typeface="Times New Roman"/>
              </a:rPr>
              <a:t>www.kadder.org.tr</a:t>
            </a:r>
          </a:p>
        </p:txBody>
      </p:sp>
      <p:pic>
        <p:nvPicPr>
          <p:cNvPr id="6" name="Picture 11" descr="logo3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022231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>
            <a:hlinkClick r:id="rId6"/>
          </p:cNvPr>
          <p:cNvSpPr txBox="1"/>
          <p:nvPr/>
        </p:nvSpPr>
        <p:spPr>
          <a:xfrm>
            <a:off x="1172699" y="6190524"/>
            <a:ext cx="10230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KADDER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2464224" y="6216671"/>
            <a:ext cx="609602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This presentation was compiled from Words Book of  Risale-i Nur Collection.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 rot="20857696">
            <a:off x="7236296" y="3008507"/>
            <a:ext cx="15224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kern="10" dirty="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2000" dir="5400000" algn="tl" rotWithShape="0">
                    <a:srgbClr val="000000">
                      <a:alpha val="29999"/>
                    </a:srgbClr>
                  </a:outerShdw>
                </a:effectLst>
                <a:latin typeface="Times New Roman"/>
                <a:cs typeface="Times New Roman"/>
              </a:rPr>
              <a:t>I E F A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4 Resim" descr="Slayt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1403350" y="862013"/>
            <a:ext cx="74168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In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the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Name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of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God,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</a:p>
          <a:p>
            <a:pPr algn="ctr"/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the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Merciful,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the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Compassionate</a:t>
            </a:r>
            <a:endParaRPr lang="tr-TR" sz="2800" i="1">
              <a:solidFill>
                <a:srgbClr val="002060"/>
              </a:solidFill>
              <a:latin typeface="Copperplate Gothic Bold" pitchFamily="34" charset="0"/>
              <a:ea typeface="Times New Roman" pitchFamily="18" charset="0"/>
              <a:cs typeface="Aharoni" pitchFamily="2" charset="-79"/>
            </a:endParaRPr>
          </a:p>
          <a:p>
            <a:pPr eaLnBrk="0" hangingPunct="0"/>
            <a:endParaRPr lang="tr-TR">
              <a:solidFill>
                <a:schemeClr val="bg1"/>
              </a:solidFill>
              <a:ea typeface="Times New Roman" pitchFamily="18" charset="0"/>
              <a:cs typeface="Aharoni" pitchFamily="2" charset="-79"/>
            </a:endParaRPr>
          </a:p>
        </p:txBody>
      </p:sp>
      <p:sp>
        <p:nvSpPr>
          <p:cNvPr id="7" name="6 Dikdörtgen"/>
          <p:cNvSpPr>
            <a:spLocks noChangeArrowheads="1"/>
          </p:cNvSpPr>
          <p:nvPr/>
        </p:nvSpPr>
        <p:spPr bwMode="auto">
          <a:xfrm>
            <a:off x="3203575" y="3933825"/>
            <a:ext cx="594042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r-TR" i="1">
              <a:solidFill>
                <a:schemeClr val="bg1"/>
              </a:solidFill>
              <a:latin typeface="Copperplate Gothic Bold" pitchFamily="34" charset="0"/>
              <a:ea typeface="Times New Roman" pitchFamily="18" charset="0"/>
              <a:cs typeface="Aharoni" pitchFamily="2" charset="-79"/>
            </a:endParaRPr>
          </a:p>
          <a:p>
            <a:pPr algn="ctr"/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“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Indeed,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God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is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with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those </a:t>
            </a:r>
            <a:endParaRPr lang="tr-TR" sz="2800" i="1">
              <a:solidFill>
                <a:srgbClr val="002060"/>
              </a:solidFill>
              <a:latin typeface="Copperplate Gothic Bold" pitchFamily="34" charset="0"/>
              <a:ea typeface="Times New Roman" pitchFamily="18" charset="0"/>
              <a:cs typeface="Aharoni" pitchFamily="2" charset="-79"/>
            </a:endParaRPr>
          </a:p>
          <a:p>
            <a:pPr algn="ctr"/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who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fear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Him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and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those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who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do 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good.</a:t>
            </a:r>
            <a:r>
              <a:rPr lang="tr-TR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”</a:t>
            </a:r>
          </a:p>
          <a:p>
            <a:pPr algn="ctr"/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 </a:t>
            </a:r>
            <a:endParaRPr lang="tr-TR" sz="2800" i="1">
              <a:solidFill>
                <a:srgbClr val="002060"/>
              </a:solidFill>
              <a:latin typeface="Copperplate Gothic Bold" pitchFamily="34" charset="0"/>
              <a:ea typeface="Times New Roman" pitchFamily="18" charset="0"/>
              <a:cs typeface="Aharoni" pitchFamily="2" charset="-79"/>
            </a:endParaRPr>
          </a:p>
          <a:p>
            <a:pPr algn="ctr"/>
            <a:r>
              <a:rPr lang="en-US" sz="2800" i="1">
                <a:solidFill>
                  <a:srgbClr val="002060"/>
                </a:solidFill>
                <a:latin typeface="Copperplate Gothic Bold" pitchFamily="34" charset="0"/>
                <a:ea typeface="Times New Roman" pitchFamily="18" charset="0"/>
                <a:cs typeface="Aharoni" pitchFamily="2" charset="-79"/>
              </a:rPr>
              <a:t>(Qur’an, 16:128)</a:t>
            </a:r>
            <a:endParaRPr lang="tr-TR" sz="2800" i="1">
              <a:solidFill>
                <a:srgbClr val="002060"/>
              </a:solidFill>
              <a:latin typeface="Copperplate Gothic Bold" pitchFamily="34" charset="0"/>
              <a:ea typeface="Times New Roman" pitchFamily="18" charset="0"/>
              <a:cs typeface="Aharoni" pitchFamily="2" charset="-79"/>
            </a:endParaRPr>
          </a:p>
        </p:txBody>
      </p:sp>
      <p:pic>
        <p:nvPicPr>
          <p:cNvPr id="5" name="5.söz.wav">
            <a:hlinkClick r:id="" action="ppaction://media"/>
          </p:cNvPr>
          <p:cNvPicPr>
            <a:picLocks noRot="1" noChangeAspect="1"/>
          </p:cNvPicPr>
          <p:nvPr>
            <a:wavAudioFile r:embed="rId1" name="5.söz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0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099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Resim" descr="Slayt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43438" y="1265238"/>
            <a:ext cx="450056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following </a:t>
            </a:r>
            <a:r>
              <a:rPr lang="tr-TR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story</a:t>
            </a:r>
            <a:r>
              <a:rPr lang="tr-TR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shows</a:t>
            </a:r>
            <a:r>
              <a:rPr lang="tr-TR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how necessary</a:t>
            </a:r>
            <a:r>
              <a:rPr lang="tr-TR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it </a:t>
            </a:r>
            <a:r>
              <a:rPr lang="tr-TR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is </a:t>
            </a:r>
            <a:r>
              <a:rPr lang="tr-TR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to</a:t>
            </a:r>
            <a:r>
              <a:rPr lang="tr-TR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pray</a:t>
            </a:r>
            <a:r>
              <a:rPr lang="tr-TR" sz="4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, to</a:t>
            </a:r>
            <a:r>
              <a:rPr lang="tr-TR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 </a:t>
            </a:r>
            <a:r>
              <a:rPr lang="en-US" sz="4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avoid </a:t>
            </a:r>
            <a:r>
              <a:rPr lang="tr-TR" sz="4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serious </a:t>
            </a:r>
            <a:r>
              <a:rPr lang="tr-TR" sz="4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sins</a:t>
            </a:r>
            <a:r>
              <a:rPr lang="tr-TR" sz="4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,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 that </a:t>
            </a:r>
            <a:r>
              <a:rPr lang="tr-TR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both </a:t>
            </a:r>
            <a:r>
              <a:rPr lang="tr-TR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duties </a:t>
            </a:r>
            <a:r>
              <a:rPr lang="tr-TR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are </a:t>
            </a:r>
            <a:r>
              <a:rPr lang="tr-TR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directly</a:t>
            </a:r>
            <a:r>
              <a:rPr lang="tr-TR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related </a:t>
            </a:r>
            <a:r>
              <a:rPr lang="tr-TR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to</a:t>
            </a:r>
            <a:r>
              <a:rPr lang="tr-TR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our </a:t>
            </a:r>
            <a:r>
              <a:rPr lang="tr-TR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own</a:t>
            </a:r>
            <a:r>
              <a:rPr lang="tr-TR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nature.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4 Resim" descr="Slayt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0" y="5072063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One </a:t>
            </a:r>
            <a:r>
              <a:rPr lang="tr-TR" sz="40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of </a:t>
            </a:r>
            <a:r>
              <a:rPr lang="tr-TR" sz="40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them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was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well-trained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 a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nd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right-minded, </a:t>
            </a:r>
            <a:r>
              <a:rPr lang="tr-TR" sz="32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endParaRPr lang="tr-TR" sz="2400" dirty="0">
              <a:solidFill>
                <a:schemeClr val="accent6">
                  <a:lumMod val="75000"/>
                </a:schemeClr>
              </a:solidFill>
              <a:latin typeface="Poor Richard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tr-TR" sz="40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 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The</a:t>
            </a:r>
            <a:r>
              <a:rPr lang="tr-TR" sz="40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other </a:t>
            </a:r>
            <a:r>
              <a:rPr lang="tr-TR" sz="40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was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a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raw,</a:t>
            </a:r>
            <a:r>
              <a:rPr lang="tr-TR" sz="32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inexperienced </a:t>
            </a:r>
            <a:r>
              <a:rPr lang="tr-TR" sz="32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Poor Richard" pitchFamily="18" charset="0"/>
                <a:cs typeface="Times New Roman" pitchFamily="18" charset="0"/>
              </a:rPr>
              <a:t>self-centered.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Poor Richard" pitchFamily="18" charset="0"/>
            </a:endParaRPr>
          </a:p>
        </p:txBody>
      </p:sp>
      <p:sp>
        <p:nvSpPr>
          <p:cNvPr id="4" name="3 Dikdörtgen"/>
          <p:cNvSpPr>
            <a:spLocks noChangeArrowheads="1"/>
          </p:cNvSpPr>
          <p:nvPr/>
        </p:nvSpPr>
        <p:spPr bwMode="auto">
          <a:xfrm>
            <a:off x="0" y="0"/>
            <a:ext cx="44275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Once, </a:t>
            </a:r>
            <a:r>
              <a:rPr lang="tr-TR" sz="44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during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a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war,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two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soldiers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found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themselves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together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in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a 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military unit.</a:t>
            </a:r>
            <a:r>
              <a:rPr lang="tr-TR" sz="280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908050"/>
            <a:ext cx="4211638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2400" dirty="0">
                <a:latin typeface="Poor Richard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lang="en-US" sz="3200" dirty="0">
                <a:latin typeface="Poor Richard" pitchFamily="18" charset="0"/>
                <a:cs typeface="Times New Roman" pitchFamily="18" charset="0"/>
              </a:rPr>
              <a:t>The</a:t>
            </a:r>
            <a:r>
              <a:rPr lang="tr-TR" sz="3200" dirty="0">
                <a:latin typeface="Poor Richard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Poor Richard" pitchFamily="18" charset="0"/>
                <a:cs typeface="Times New Roman" pitchFamily="18" charset="0"/>
              </a:rPr>
              <a:t> first</a:t>
            </a:r>
            <a:r>
              <a:rPr lang="tr-TR" sz="3200" dirty="0">
                <a:latin typeface="Poor Richard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Poor Richard" pitchFamily="18" charset="0"/>
                <a:cs typeface="Times New Roman" pitchFamily="18" charset="0"/>
              </a:rPr>
              <a:t>soldier</a:t>
            </a:r>
            <a:r>
              <a:rPr lang="tr-TR" sz="32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concentrated 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on 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his essential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duties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, </a:t>
            </a:r>
            <a:r>
              <a:rPr lang="tr-TR" sz="2400" dirty="0" err="1">
                <a:latin typeface="Poor Richard" pitchFamily="18" charset="0"/>
                <a:cs typeface="Times New Roman" pitchFamily="18" charset="0"/>
              </a:rPr>
              <a:t>which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were 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Poor Richard" pitchFamily="18" charset="0"/>
                <a:cs typeface="Times New Roman" pitchFamily="18" charset="0"/>
              </a:rPr>
              <a:t>training</a:t>
            </a:r>
            <a:r>
              <a:rPr lang="tr-TR" sz="32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and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Poor Richard" pitchFamily="18" charset="0"/>
                <a:cs typeface="Times New Roman" pitchFamily="18" charset="0"/>
              </a:rPr>
              <a:t>the</a:t>
            </a:r>
            <a:r>
              <a:rPr lang="tr-TR" sz="32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Poor Richard" pitchFamily="18" charset="0"/>
                <a:cs typeface="Times New Roman" pitchFamily="18" charset="0"/>
              </a:rPr>
              <a:t> war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,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and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He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did 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not 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worry 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about rations 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and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supplies,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because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he 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knew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that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it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was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the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state’s 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duty 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to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feed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and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equip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him 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supply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medical</a:t>
            </a:r>
            <a:r>
              <a:rPr lang="tr-TR" sz="24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Poor Richard" pitchFamily="18" charset="0"/>
                <a:cs typeface="Times New Roman" pitchFamily="18" charset="0"/>
              </a:rPr>
              <a:t> care.  </a:t>
            </a:r>
            <a:endParaRPr lang="tr-TR" sz="2400" dirty="0">
              <a:latin typeface="Poor Richard" pitchFamily="18" charset="0"/>
              <a:cs typeface="Times New Roman" pitchFamily="18" charset="0"/>
            </a:endParaRPr>
          </a:p>
          <a:p>
            <a:pPr eaLnBrk="0" hangingPunct="0"/>
            <a:endParaRPr lang="tr-TR" dirty="0">
              <a:cs typeface="Times New Roman" pitchFamily="18" charset="0"/>
            </a:endParaRPr>
          </a:p>
        </p:txBody>
      </p:sp>
      <p:pic>
        <p:nvPicPr>
          <p:cNvPr id="6" name="5 Resim" descr="51JVJVWY4J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08720"/>
            <a:ext cx="4429125" cy="47625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Resim" descr="091114-A-8719J-1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700" y="-27384"/>
            <a:ext cx="455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9668" y="394766"/>
            <a:ext cx="39243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36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second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,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however,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was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fond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of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his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stomach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and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paid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no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attention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to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training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war.</a:t>
            </a:r>
            <a:endParaRPr lang="tr-TR" sz="2400" dirty="0">
              <a:solidFill>
                <a:srgbClr val="6B3305"/>
              </a:solidFill>
              <a:latin typeface="Poor Richard" pitchFamily="18" charset="0"/>
              <a:cs typeface="Times New Roman" pitchFamily="18" charset="0"/>
            </a:endParaRPr>
          </a:p>
          <a:p>
            <a:endParaRPr lang="tr-TR" sz="2400" dirty="0">
              <a:solidFill>
                <a:srgbClr val="6B3305"/>
              </a:solidFill>
              <a:latin typeface="Poor Richard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He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thought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constantly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of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his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livelihood,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and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following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it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would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leave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barracks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go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to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the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market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to 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find</a:t>
            </a:r>
            <a:r>
              <a:rPr lang="tr-TR" sz="2400" dirty="0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tr-TR" sz="2400" dirty="0" err="1">
                <a:solidFill>
                  <a:srgbClr val="6B3305"/>
                </a:solidFill>
                <a:latin typeface="Poor Richard" pitchFamily="18" charset="0"/>
                <a:cs typeface="Times New Roman" pitchFamily="18" charset="0"/>
              </a:rPr>
              <a:t>food</a:t>
            </a:r>
            <a:r>
              <a:rPr lang="en-US" sz="2400" dirty="0">
                <a:solidFill>
                  <a:srgbClr val="6B3305"/>
                </a:solidFill>
                <a:cs typeface="Times New Roman" pitchFamily="18" charset="0"/>
              </a:rPr>
              <a:t>.</a:t>
            </a:r>
            <a:endParaRPr lang="en-US" sz="2400" dirty="0">
              <a:solidFill>
                <a:srgbClr val="6B3305"/>
              </a:solidFill>
            </a:endParaRPr>
          </a:p>
        </p:txBody>
      </p:sp>
      <p:sp>
        <p:nvSpPr>
          <p:cNvPr id="4" name="3 Akış Çizelgesi: Delikli Teyp"/>
          <p:cNvSpPr/>
          <p:nvPr/>
        </p:nvSpPr>
        <p:spPr>
          <a:xfrm rot="2961200">
            <a:off x="3311444" y="-1037633"/>
            <a:ext cx="8833376" cy="3203307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2699668" y="76945"/>
            <a:ext cx="5184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His </a:t>
            </a:r>
            <a:r>
              <a:rPr lang="tr-TR" sz="2800" dirty="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well-trained</a:t>
            </a:r>
            <a:r>
              <a:rPr lang="tr-TR" sz="2800" dirty="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friend </a:t>
            </a:r>
            <a:r>
              <a:rPr lang="tr-TR" sz="2800" dirty="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warned </a:t>
            </a:r>
            <a:r>
              <a:rPr lang="tr-TR" sz="2800" dirty="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him</a:t>
            </a:r>
            <a:r>
              <a:rPr lang="en-US" sz="2800" dirty="0" smtClean="0">
                <a:solidFill>
                  <a:srgbClr val="0070C0"/>
                </a:solidFill>
                <a:latin typeface="Poor Richard" pitchFamily="18" charset="0"/>
                <a:cs typeface="Times New Roman" pitchFamily="18" charset="0"/>
              </a:rPr>
              <a:t>:</a:t>
            </a:r>
            <a:endParaRPr lang="tr-TR" sz="2400" dirty="0"/>
          </a:p>
        </p:txBody>
      </p:sp>
      <p:pic>
        <p:nvPicPr>
          <p:cNvPr id="6" name="5 Resim" descr="two-man-largethumb1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356992"/>
            <a:ext cx="1535688" cy="3286041"/>
          </a:xfrm>
          <a:prstGeom prst="rect">
            <a:avLst/>
          </a:prstGeom>
        </p:spPr>
      </p:pic>
      <p:sp>
        <p:nvSpPr>
          <p:cNvPr id="5" name="4 Köşeleri Yuvarlanmış Dikdörtgen Belirtme Çizgisi"/>
          <p:cNvSpPr/>
          <p:nvPr/>
        </p:nvSpPr>
        <p:spPr>
          <a:xfrm>
            <a:off x="2123728" y="764704"/>
            <a:ext cx="6768752" cy="2232248"/>
          </a:xfrm>
          <a:prstGeom prst="wedgeRoundRectCallout">
            <a:avLst>
              <a:gd name="adj1" fmla="val -49202"/>
              <a:gd name="adj2" fmla="val 850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“Your 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basic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duty 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is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training</a:t>
            </a:r>
            <a:r>
              <a:rPr lang="tr-TR" sz="32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and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fighting.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You 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were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brought 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here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for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that.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The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king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will not 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let 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you 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go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hungry. 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This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is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a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time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of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war;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he 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will 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tell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you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that 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you 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are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rebellious 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and will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punish </a:t>
            </a:r>
            <a:r>
              <a:rPr lang="tr-TR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or Richard" pitchFamily="18" charset="0"/>
                <a:cs typeface="Times New Roman" pitchFamily="18" charset="0"/>
              </a:rPr>
              <a:t>you.” </a:t>
            </a:r>
            <a:endParaRPr lang="tr-TR" sz="2400" dirty="0">
              <a:solidFill>
                <a:schemeClr val="bg1"/>
              </a:solidFill>
              <a:latin typeface="Poor Richard" pitchFamily="18" charset="0"/>
            </a:endParaRPr>
          </a:p>
        </p:txBody>
      </p:sp>
      <p:pic>
        <p:nvPicPr>
          <p:cNvPr id="7" name="6 Resim" descr="two-man-largethumb103538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429000"/>
            <a:ext cx="1512168" cy="3235714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two-man-largethumb1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996951"/>
            <a:ext cx="1728192" cy="3697959"/>
          </a:xfrm>
          <a:prstGeom prst="rect">
            <a:avLst/>
          </a:prstGeom>
        </p:spPr>
      </p:pic>
      <p:pic>
        <p:nvPicPr>
          <p:cNvPr id="7" name="6 Resim" descr="two-man-largethumb103538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160040"/>
            <a:ext cx="1728192" cy="3697960"/>
          </a:xfrm>
          <a:prstGeom prst="rect">
            <a:avLst/>
          </a:prstGeom>
        </p:spPr>
      </p:pic>
      <p:sp>
        <p:nvSpPr>
          <p:cNvPr id="5" name="4 Köşeleri Yuvarlanmış Dikdörtgen Belirtme Çizgisi"/>
          <p:cNvSpPr/>
          <p:nvPr/>
        </p:nvSpPr>
        <p:spPr>
          <a:xfrm>
            <a:off x="1907704" y="260648"/>
            <a:ext cx="6409728" cy="2592288"/>
          </a:xfrm>
          <a:prstGeom prst="wedgeRoundRectCallout">
            <a:avLst>
              <a:gd name="adj1" fmla="val -51266"/>
              <a:gd name="adj2" fmla="val 854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There 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are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two</a:t>
            </a:r>
            <a:r>
              <a:rPr lang="tr-TR" sz="28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duties</a:t>
            </a:r>
            <a:r>
              <a:rPr lang="tr-TR" sz="28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which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concern 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us: </a:t>
            </a:r>
            <a:endParaRPr lang="tr-TR" sz="2400" dirty="0" smtClean="0">
              <a:solidFill>
                <a:srgbClr val="FFFF00"/>
              </a:solidFill>
              <a:latin typeface="Poor Richard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32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One</a:t>
            </a:r>
            <a:r>
              <a:rPr lang="tr-TR" sz="32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is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the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king’s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duty: 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he 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feeds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us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for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it. </a:t>
            </a:r>
            <a:endParaRPr lang="tr-TR" sz="2400" dirty="0" smtClean="0">
              <a:solidFill>
                <a:srgbClr val="FFFF00"/>
              </a:solidFill>
              <a:latin typeface="Poor Richard" pitchFamily="18" charset="0"/>
            </a:endParaRPr>
          </a:p>
          <a:p>
            <a:pPr algn="ctr" eaLnBrk="0" hangingPunct="0"/>
            <a:r>
              <a:rPr lang="en-US" sz="32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other</a:t>
            </a:r>
            <a:r>
              <a:rPr lang="tr-TR" sz="32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is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our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duty; 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that 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is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training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and </a:t>
            </a:r>
            <a:r>
              <a:rPr lang="tr-TR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fighting</a:t>
            </a:r>
            <a:r>
              <a:rPr lang="en-US" sz="2400" dirty="0" smtClean="0">
                <a:solidFill>
                  <a:srgbClr val="FFFF00"/>
                </a:solidFill>
                <a:latin typeface="Poor Richard" pitchFamily="18" charset="0"/>
                <a:cs typeface="Times New Roman" pitchFamily="18" charset="0"/>
              </a:rPr>
              <a:t>. </a:t>
            </a:r>
            <a:endParaRPr lang="tr-TR" sz="2400" dirty="0">
              <a:solidFill>
                <a:srgbClr val="FFFF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14029</TotalTime>
  <Words>802</Words>
  <Application>Microsoft Office PowerPoint</Application>
  <PresentationFormat>Ekran Gösterisi (4:3)</PresentationFormat>
  <Paragraphs>95</Paragraphs>
  <Slides>28</Slides>
  <Notes>28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user</cp:lastModifiedBy>
  <cp:revision>55</cp:revision>
  <dcterms:created xsi:type="dcterms:W3CDTF">2010-08-03T10:42:18Z</dcterms:created>
  <dcterms:modified xsi:type="dcterms:W3CDTF">2010-08-30T13:34:49Z</dcterms:modified>
</cp:coreProperties>
</file>